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5" r:id="rId7"/>
  </p:sldIdLst>
  <p:sldSz cx="18288000" cy="10287000"/>
  <p:notesSz cx="6858000" cy="9144000"/>
  <p:embeddedFontLst>
    <p:embeddedFont>
      <p:font typeface="Helvetica World" panose="020B0604020202020204" charset="-12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03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93EABF11-F6FE-46B7-B819-6DC9B95B6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D1EEF4E-97C3-4171-A718-B234B8A528CD}"/>
              </a:ext>
            </a:extLst>
          </p:cNvPr>
          <p:cNvSpPr txBox="1">
            <a:spLocks/>
          </p:cNvSpPr>
          <p:nvPr/>
        </p:nvSpPr>
        <p:spPr>
          <a:xfrm>
            <a:off x="5867400" y="3390900"/>
            <a:ext cx="8382000" cy="2362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UPUTA O UNAPRJEĐENJU PLANIRANJA RASHODA</a:t>
            </a:r>
            <a:endParaRPr lang="hr-HR" sz="4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BAEF1BD-B0A1-4A32-9EA1-6AC247C20755}"/>
              </a:ext>
            </a:extLst>
          </p:cNvPr>
          <p:cNvSpPr txBox="1">
            <a:spLocks/>
          </p:cNvSpPr>
          <p:nvPr/>
        </p:nvSpPr>
        <p:spPr>
          <a:xfrm>
            <a:off x="7086600" y="6438900"/>
            <a:ext cx="6477000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endParaRPr lang="hr-HR" b="1" dirty="0">
              <a:solidFill>
                <a:schemeClr val="accent1">
                  <a:lumMod val="75000"/>
                </a:schemeClr>
              </a:solidFill>
              <a:latin typeface="Helvetica World"/>
              <a:ea typeface="Helvetica World"/>
              <a:cs typeface="Helvetica Wor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82C80033-06BC-417B-B03E-04E043C2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-571500"/>
            <a:ext cx="18288000" cy="10287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7048" y="1485900"/>
            <a:ext cx="769974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CILJ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Helvetica World"/>
              <a:ea typeface="Helvetica World"/>
              <a:cs typeface="Helvetica Wor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7048" y="3334412"/>
            <a:ext cx="1713655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Unaprijediti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proces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planiranja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rashoda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</a:p>
          <a:p>
            <a:pPr marL="342900" indent="-342900">
              <a:lnSpc>
                <a:spcPts val="4759"/>
              </a:lnSpc>
              <a:buFont typeface="Arial" panose="020B0604020202020204" pitchFamily="34" charset="0"/>
              <a:buChar char="•"/>
            </a:pP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marL="342900" indent="-3429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Ojačati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nadzor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nad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planiranjem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izvršenjem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financijskog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plana</a:t>
            </a:r>
          </a:p>
          <a:p>
            <a:pPr marL="342900" indent="-342900">
              <a:lnSpc>
                <a:spcPts val="4759"/>
              </a:lnSpc>
              <a:buFont typeface="Arial" panose="020B0604020202020204" pitchFamily="34" charset="0"/>
              <a:buChar char="•"/>
            </a:pP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marL="342900" indent="-3429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Osigurati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transparentnost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odgovornost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>
              <a:lnSpc>
                <a:spcPts val="4759"/>
              </a:lnSpc>
            </a:pP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82C80033-06BC-417B-B03E-04E043C2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8288000" cy="10287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7048" y="1485900"/>
            <a:ext cx="87545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U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NAPRJEĐENJE PLANIRANJA RASHODA</a:t>
            </a:r>
            <a:endParaRPr dirty="0"/>
          </a:p>
        </p:txBody>
      </p:sp>
      <p:sp>
        <p:nvSpPr>
          <p:cNvPr id="16" name="TextBox 16"/>
          <p:cNvSpPr txBox="1"/>
          <p:nvPr/>
        </p:nvSpPr>
        <p:spPr>
          <a:xfrm>
            <a:off x="152400" y="3334412"/>
            <a:ext cx="179832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Jasno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definirani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rokovi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planiranja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>
              <a:lnSpc>
                <a:spcPts val="4759"/>
              </a:lnSpc>
            </a:pP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   </a:t>
            </a:r>
            <a:r>
              <a:rPr lang="hr-HR" sz="4000" b="1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-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lang="hr-HR" sz="4000" b="1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do 15.05. tekuće godine Voditeljica Odjela dostavlja tablicu potreba Plana </a:t>
            </a:r>
          </a:p>
          <a:p>
            <a:pPr>
              <a:lnSpc>
                <a:spcPts val="4759"/>
              </a:lnSpc>
            </a:pPr>
            <a:r>
              <a:rPr lang="hr-HR" sz="4000" b="1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   - do 15.06. dostavljaju se popunjene tablice Voditeljici Odjela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 </a:t>
            </a:r>
          </a:p>
          <a:p>
            <a:pPr>
              <a:lnSpc>
                <a:spcPts val="4759"/>
              </a:lnSpc>
            </a:pP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                                                                                          </a:t>
            </a: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Standardizirani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obrasci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metodologija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Realne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procjene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temeljene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na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analizi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prethodnih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razdoblja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</p:txBody>
      </p:sp>
    </p:spTree>
    <p:extLst>
      <p:ext uri="{BB962C8B-B14F-4D97-AF65-F5344CB8AC3E}">
        <p14:creationId xmlns:p14="http://schemas.microsoft.com/office/powerpoint/2010/main" val="202897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82C80033-06BC-417B-B03E-04E043C2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8288000" cy="10287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7048" y="1485900"/>
            <a:ext cx="769974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KLJUČNI IZAZOVI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Helvetica World"/>
              <a:ea typeface="Helvetica World"/>
              <a:cs typeface="Helvetica Wor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7048" y="3334412"/>
            <a:ext cx="1805095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Kašnjenje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u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dostavi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financijskih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podataka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algn="just">
              <a:lnSpc>
                <a:spcPts val="4759"/>
              </a:lnSpc>
            </a:pP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  </a:t>
            </a:r>
            <a:r>
              <a:rPr lang="hr-HR" sz="4000" b="1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- nabava se može provoditi isključivo ako je planirana u financijskom planu i   planu nabave</a:t>
            </a:r>
          </a:p>
          <a:p>
            <a:pPr algn="just">
              <a:lnSpc>
                <a:spcPts val="4759"/>
              </a:lnSpc>
            </a:pPr>
            <a:endParaRPr sz="4000" b="1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Nepotpune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ili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neusklađene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projekcije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rashoda</a:t>
            </a: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</p:txBody>
      </p:sp>
    </p:spTree>
    <p:extLst>
      <p:ext uri="{BB962C8B-B14F-4D97-AF65-F5344CB8AC3E}">
        <p14:creationId xmlns:p14="http://schemas.microsoft.com/office/powerpoint/2010/main" val="351397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82C80033-06BC-417B-B03E-04E043C2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14300"/>
            <a:ext cx="18288000" cy="10287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7048" y="1485900"/>
            <a:ext cx="769974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U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LOGE I ODGOVORNOST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Helvetica World"/>
              <a:ea typeface="Helvetica World"/>
              <a:cs typeface="Helvetica Wor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7048" y="3334412"/>
            <a:ext cx="17593752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Uprava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–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strateški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nadzor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donošenje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odluka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Financijsk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a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služba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– 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izrada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kontrola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izvršenja financijskog plana</a:t>
            </a: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Odjel nabave 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–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izrada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kontrola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plan</a:t>
            </a: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a nabave</a:t>
            </a: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Svi zaposlenici – pravovremena dostava podataka o planiranim rashodima</a:t>
            </a: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</p:txBody>
      </p:sp>
    </p:spTree>
    <p:extLst>
      <p:ext uri="{BB962C8B-B14F-4D97-AF65-F5344CB8AC3E}">
        <p14:creationId xmlns:p14="http://schemas.microsoft.com/office/powerpoint/2010/main" val="184638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>
            <a:extLst>
              <a:ext uri="{FF2B5EF4-FFF2-40B4-BE49-F238E27FC236}">
                <a16:creationId xmlns:a16="http://schemas.microsoft.com/office/drawing/2014/main" id="{82C80033-06BC-417B-B03E-04E043C2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0"/>
            <a:ext cx="18288000" cy="102870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7048" y="1485900"/>
            <a:ext cx="769974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Z</a:t>
            </a:r>
            <a:r>
              <a:rPr lang="hr-HR" sz="3200" b="1">
                <a:solidFill>
                  <a:schemeClr val="accent1">
                    <a:lumMod val="75000"/>
                  </a:schemeClr>
                </a:solidFill>
                <a:latin typeface="Helvetica World"/>
                <a:ea typeface="Helvetica World"/>
                <a:cs typeface="Helvetica World"/>
              </a:rPr>
              <a:t>AKLJUČAK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Helvetica World"/>
              <a:ea typeface="Helvetica World"/>
              <a:cs typeface="Helvetica Wor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7048" y="3334412"/>
            <a:ext cx="17746152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Sustavan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pristup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planiranju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nadzoru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ključan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je za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stabilnost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poslovanja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Jasni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procesi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odgovornosti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povećavaju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učinkovitost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Kontinuirano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unaprjeđenje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financijskog</a:t>
            </a:r>
            <a:r>
              <a:rPr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 </a:t>
            </a:r>
            <a:r>
              <a:rPr sz="4000" dirty="0" err="1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upravljanja</a:t>
            </a: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lang="hr-HR"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  <a:p>
            <a:pPr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F9F0B8"/>
                </a:solidFill>
                <a:latin typeface="Helvetica World"/>
                <a:ea typeface="Helvetica World"/>
                <a:cs typeface="Helvetica World"/>
              </a:rPr>
              <a:t>Svi postupci nabave moraju se provoditi sukladno važećem Zakonu o javnoj nabavi i podzakonskim propisima</a:t>
            </a:r>
            <a:endParaRPr sz="4000" dirty="0">
              <a:solidFill>
                <a:srgbClr val="F9F0B8"/>
              </a:solidFill>
              <a:latin typeface="Helvetica World"/>
              <a:ea typeface="Helvetica World"/>
              <a:cs typeface="Helvetica World"/>
            </a:endParaRPr>
          </a:p>
        </p:txBody>
      </p:sp>
    </p:spTree>
    <p:extLst>
      <p:ext uri="{BB962C8B-B14F-4D97-AF65-F5344CB8AC3E}">
        <p14:creationId xmlns:p14="http://schemas.microsoft.com/office/powerpoint/2010/main" val="38493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170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Helvetica World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Untitled – kopija</dc:title>
  <dc:creator>Diana.Jezina</dc:creator>
  <cp:lastModifiedBy>Koraljka Miočić</cp:lastModifiedBy>
  <cp:revision>30</cp:revision>
  <dcterms:created xsi:type="dcterms:W3CDTF">2006-08-16T00:00:00Z</dcterms:created>
  <dcterms:modified xsi:type="dcterms:W3CDTF">2026-03-09T13:03:28Z</dcterms:modified>
  <dc:identifier>DAHAdot22gM</dc:identifier>
</cp:coreProperties>
</file>